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44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7540a314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7540a314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75626e6d8_2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75626e6d8_2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688fdd6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688fdd6b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7a79a11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7a79a11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688fdd6b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688fdd6b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688fdd6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688fdd6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75626e6d8_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75626e6d8_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75626e6d8_2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75626e6d8_2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540a314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540a314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77c037a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77c037a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688fdd6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688fdd6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540a314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7540a314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6700" y="334100"/>
            <a:ext cx="1271499" cy="6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66700" y="334100"/>
            <a:ext cx="1271499" cy="661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GupN0lEqz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DjaMI-tN2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Simulation Based Autonomous Driving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Nikola Nincic and Philipp Kutschmann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074913"/>
            <a:ext cx="4522125" cy="10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50" y="2856575"/>
            <a:ext cx="7313625" cy="13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additions to the end-to-end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736375"/>
            <a:ext cx="8520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/>
              <a:t>2.	Detection of other traffic participants in front of the car</a:t>
            </a:r>
            <a:endParaRPr sz="1400" b="1"/>
          </a:p>
        </p:txBody>
      </p:sp>
      <p:sp>
        <p:nvSpPr>
          <p:cNvPr id="152" name="Google Shape;152;p24"/>
          <p:cNvSpPr txBox="1"/>
          <p:nvPr/>
        </p:nvSpPr>
        <p:spPr>
          <a:xfrm>
            <a:off x="863475" y="1705250"/>
            <a:ext cx="4636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2C71B5"/>
                </a:solidFill>
              </a:rPr>
              <a:t>YOLOv8 for object detection</a:t>
            </a:r>
            <a:endParaRPr b="1">
              <a:solidFill>
                <a:srgbClr val="2C71B5"/>
              </a:solidFill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417250" y="1802350"/>
            <a:ext cx="3951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966813" y="3575225"/>
            <a:ext cx="1004700" cy="636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4017600" y="3413425"/>
            <a:ext cx="510600" cy="6360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222500" y="3683125"/>
            <a:ext cx="100800" cy="96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4500">
                <a:solidFill>
                  <a:schemeClr val="dk1"/>
                </a:solidFill>
              </a:rPr>
              <a:t>Live Demo second Simulator</a:t>
            </a:r>
            <a:endParaRPr sz="4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ideas to solve the issues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71B5"/>
              </a:buClr>
              <a:buSzPts val="1600"/>
              <a:buChar char="●"/>
            </a:pPr>
            <a:r>
              <a:rPr lang="de" sz="1600" b="1">
                <a:solidFill>
                  <a:srgbClr val="2C71B5"/>
                </a:solidFill>
              </a:rPr>
              <a:t>Method</a:t>
            </a:r>
            <a:endParaRPr sz="1600" b="1">
              <a:solidFill>
                <a:srgbClr val="2C71B5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Use network that can handle sequential data (e.g. LSTM or Transformer)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Add sensors to car to measure speed of other traffic participants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Add map and global navigation to handle intersections and feed the action as additional input into the network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71B5"/>
              </a:buClr>
              <a:buSzPts val="1600"/>
              <a:buChar char="●"/>
            </a:pPr>
            <a:r>
              <a:rPr lang="de" sz="1600" b="1">
                <a:solidFill>
                  <a:srgbClr val="2C71B5"/>
                </a:solidFill>
              </a:rPr>
              <a:t>Simulator</a:t>
            </a:r>
            <a:endParaRPr sz="1600" b="1">
              <a:solidFill>
                <a:srgbClr val="2C71B5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Better performance of Simulator: Reduce lag and delay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Improve other cars to obey traffic rules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Higher output resolution of the images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Match image resolution during training and testing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3200">
                <a:solidFill>
                  <a:srgbClr val="2C71B5"/>
                </a:solidFill>
              </a:rPr>
              <a:t>Thank you for your attention!</a:t>
            </a:r>
            <a:endParaRPr sz="3200">
              <a:solidFill>
                <a:srgbClr val="2C71B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Timeline of the project: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Get first Simulator running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Develop own end2end model for autonomous driving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Second simulator with advanced scenes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Retrain and improve previous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Add more functionality to handle complex scenarios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method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00" y="3562800"/>
            <a:ext cx="5794799" cy="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2910400" y="2568775"/>
            <a:ext cx="463200" cy="85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6692675" y="3793450"/>
            <a:ext cx="1949100" cy="52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C71B5"/>
                </a:solidFill>
              </a:rPr>
              <a:t>CNN</a:t>
            </a:r>
            <a:endParaRPr>
              <a:solidFill>
                <a:srgbClr val="2C71B5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 rot="-5400000">
            <a:off x="5932438" y="3844900"/>
            <a:ext cx="936000" cy="42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761538" y="1837550"/>
            <a:ext cx="18324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de">
                <a:solidFill>
                  <a:srgbClr val="595959"/>
                </a:solidFill>
              </a:rPr>
              <a:t>Steering angle</a:t>
            </a:r>
            <a:endParaRPr>
              <a:solidFill>
                <a:srgbClr val="59595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de">
                <a:solidFill>
                  <a:srgbClr val="595959"/>
                </a:solidFill>
              </a:rPr>
              <a:t>Brakes</a:t>
            </a:r>
            <a:endParaRPr>
              <a:solidFill>
                <a:srgbClr val="59595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de">
                <a:solidFill>
                  <a:srgbClr val="595959"/>
                </a:solidFill>
              </a:rPr>
              <a:t>Throttle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44549" y="1906250"/>
            <a:ext cx="5794800" cy="52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C71B5"/>
                </a:solidFill>
              </a:rPr>
              <a:t>Simulator</a:t>
            </a:r>
            <a:endParaRPr>
              <a:solidFill>
                <a:srgbClr val="2C71B5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 rot="5400000">
            <a:off x="5932438" y="1957700"/>
            <a:ext cx="936000" cy="42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 rot="10800000">
            <a:off x="7435625" y="2857850"/>
            <a:ext cx="463200" cy="85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906100"/>
            <a:ext cx="1640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595959"/>
                </a:solidFill>
              </a:rPr>
              <a:t>End-to-End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 First Simulator</a:t>
            </a:r>
            <a:endParaRPr/>
          </a:p>
        </p:txBody>
      </p:sp>
      <p:pic>
        <p:nvPicPr>
          <p:cNvPr id="90" name="Google Shape;90;p17" title="Self Driving Car Captu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600" y="1249265"/>
            <a:ext cx="6598800" cy="3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Second Driving Simulator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00" y="1430575"/>
            <a:ext cx="5581727" cy="29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6082325" y="2080875"/>
            <a:ext cx="314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/>
              <a:t> 	</a:t>
            </a:r>
            <a:r>
              <a:rPr lang="de" sz="1600" b="1">
                <a:solidFill>
                  <a:srgbClr val="2C71B5"/>
                </a:solidFill>
              </a:rPr>
              <a:t>New Features</a:t>
            </a:r>
            <a:endParaRPr sz="1600" b="1">
              <a:solidFill>
                <a:srgbClr val="2C71B5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Realistic street structure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Other traffic participants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Traffic lights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Second Driving Simulator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5" y="1101400"/>
            <a:ext cx="46419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240825" y="1591425"/>
            <a:ext cx="370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/>
              <a:t> 	</a:t>
            </a:r>
            <a:r>
              <a:rPr lang="de" sz="1600" b="1">
                <a:solidFill>
                  <a:srgbClr val="2C71B5"/>
                </a:solidFill>
              </a:rPr>
              <a:t>Issues</a:t>
            </a:r>
            <a:endParaRPr sz="1600" b="1">
              <a:solidFill>
                <a:srgbClr val="2C71B5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Large delay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Low image resolution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Resolution and aspect ratio of recording and testing differs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Other cars disobey traffic rules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Low frame rate even on stronger GPUs</a:t>
            </a:r>
            <a:endParaRPr sz="1600"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8125" y="2272625"/>
            <a:ext cx="360600" cy="515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Crashes</a:t>
            </a:r>
            <a:endParaRPr/>
          </a:p>
        </p:txBody>
      </p:sp>
      <p:pic>
        <p:nvPicPr>
          <p:cNvPr id="111" name="Google Shape;111;p20" title="crash compil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925" y="1096100"/>
            <a:ext cx="6260150" cy="35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Issues with the end-to-end method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29859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Detect </a:t>
            </a:r>
            <a:r>
              <a:rPr lang="de" sz="1600" b="1"/>
              <a:t>traffic light state</a:t>
            </a:r>
            <a:r>
              <a:rPr lang="de" sz="1600"/>
              <a:t> in time on low resolution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Determine </a:t>
            </a:r>
            <a:r>
              <a:rPr lang="de" sz="1600" b="1"/>
              <a:t>speed of other cars</a:t>
            </a:r>
            <a:r>
              <a:rPr lang="de" sz="1600"/>
              <a:t> to make a valid decision if breaking is necessary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de" sz="1600"/>
              <a:t>Determine which way to go on </a:t>
            </a:r>
            <a:r>
              <a:rPr lang="de" sz="1600" b="1"/>
              <a:t>intersections</a:t>
            </a:r>
            <a:br>
              <a:rPr lang="de" sz="1600" b="1"/>
            </a:br>
            <a:r>
              <a:rPr lang="de" sz="1600" b="1">
                <a:solidFill>
                  <a:srgbClr val="38761D"/>
                </a:solidFill>
              </a:rPr>
              <a:t>→ </a:t>
            </a:r>
            <a:r>
              <a:rPr lang="de" sz="1600">
                <a:solidFill>
                  <a:srgbClr val="38761D"/>
                </a:solidFill>
              </a:rPr>
              <a:t>Our solution: Train model to drive on a specific route on the map</a:t>
            </a:r>
            <a:endParaRPr sz="1600">
              <a:solidFill>
                <a:srgbClr val="38761D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" y="1525149"/>
            <a:ext cx="7702150" cy="11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863475" y="3015450"/>
            <a:ext cx="6560400" cy="1391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2C71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Our additions to the end-to-end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736375"/>
            <a:ext cx="8520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de" sz="1400"/>
              <a:t>Custom dataset of 200 sample to train a model for </a:t>
            </a:r>
            <a:r>
              <a:rPr lang="de" sz="1400" b="1"/>
              <a:t>traffic light state detection</a:t>
            </a:r>
            <a:endParaRPr sz="1400" b="1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25" y="3075575"/>
            <a:ext cx="706025" cy="127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3"/>
          <p:cNvCxnSpPr/>
          <p:nvPr/>
        </p:nvCxnSpPr>
        <p:spPr>
          <a:xfrm>
            <a:off x="1765100" y="3706650"/>
            <a:ext cx="2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3"/>
          <p:cNvSpPr txBox="1"/>
          <p:nvPr/>
        </p:nvSpPr>
        <p:spPr>
          <a:xfrm>
            <a:off x="2008575" y="3575225"/>
            <a:ext cx="8076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FF00"/>
                </a:solidFill>
              </a:rPr>
              <a:t>green</a:t>
            </a:r>
            <a:endParaRPr sz="1600">
              <a:solidFill>
                <a:srgbClr val="00FF00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325" y="3075575"/>
            <a:ext cx="706025" cy="1270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4055600" y="3706650"/>
            <a:ext cx="2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3"/>
          <p:cNvSpPr txBox="1"/>
          <p:nvPr/>
        </p:nvSpPr>
        <p:spPr>
          <a:xfrm>
            <a:off x="4339100" y="3603600"/>
            <a:ext cx="6495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0000"/>
                </a:solidFill>
              </a:rPr>
              <a:t>red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525" y="3071225"/>
            <a:ext cx="706025" cy="1270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3"/>
          <p:cNvCxnSpPr/>
          <p:nvPr/>
        </p:nvCxnSpPr>
        <p:spPr>
          <a:xfrm>
            <a:off x="6346100" y="3706650"/>
            <a:ext cx="2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3"/>
          <p:cNvSpPr txBox="1"/>
          <p:nvPr/>
        </p:nvSpPr>
        <p:spPr>
          <a:xfrm>
            <a:off x="6589725" y="3599250"/>
            <a:ext cx="7827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595959"/>
                </a:solidFill>
              </a:rPr>
              <a:t>ignore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812350" y="2440225"/>
            <a:ext cx="652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chemeClr val="dk2"/>
                </a:solidFill>
              </a:rPr>
              <a:t>→ majority vote of detected traffic lights to choose action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863475" y="1705250"/>
            <a:ext cx="4636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2C71B5"/>
                </a:solidFill>
              </a:rPr>
              <a:t>YOLOv8 for object detection</a:t>
            </a:r>
            <a:endParaRPr b="1">
              <a:solidFill>
                <a:srgbClr val="2C71B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417250" y="1802350"/>
            <a:ext cx="3951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Bildschirmpräsentation (16:9)</PresentationFormat>
  <Paragraphs>58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Simulation Based Autonomous Driving</vt:lpstr>
      <vt:lpstr>Introduction</vt:lpstr>
      <vt:lpstr>The method</vt:lpstr>
      <vt:lpstr>Demo First Simulator</vt:lpstr>
      <vt:lpstr>Second Driving Simulator</vt:lpstr>
      <vt:lpstr>Second Driving Simulator </vt:lpstr>
      <vt:lpstr>Crashes</vt:lpstr>
      <vt:lpstr>Issues with the end-to-end method</vt:lpstr>
      <vt:lpstr>Our additions to the end-to-end approach </vt:lpstr>
      <vt:lpstr>Our additions to the end-to-end approach </vt:lpstr>
      <vt:lpstr>PowerPoint-Präsentation</vt:lpstr>
      <vt:lpstr>Future ideas to solve the issues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Based Autonomous Driving</dc:title>
  <cp:lastModifiedBy>Philipp Kutschmann</cp:lastModifiedBy>
  <cp:revision>1</cp:revision>
  <dcterms:modified xsi:type="dcterms:W3CDTF">2023-09-08T19:47:49Z</dcterms:modified>
</cp:coreProperties>
</file>